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1" r:id="rId4"/>
    <p:sldId id="272" r:id="rId5"/>
    <p:sldId id="273" r:id="rId6"/>
    <p:sldId id="258" r:id="rId7"/>
    <p:sldId id="259" r:id="rId8"/>
    <p:sldId id="260" r:id="rId9"/>
    <p:sldId id="263" r:id="rId10"/>
    <p:sldId id="261" r:id="rId11"/>
    <p:sldId id="262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71A65F-DFBE-4EC5-A8AC-5893A839EA1D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4F19C1C-D0A9-4F58-9348-1E3CBB9F0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channel.nationalgeographic.com/jesus-rise-to-power/videos/how-the-bible-bega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The Renaissance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1485-1660</a:t>
            </a:r>
            <a:endParaRPr lang="en-US" sz="4400" dirty="0"/>
          </a:p>
        </p:txBody>
      </p:sp>
      <p:pic>
        <p:nvPicPr>
          <p:cNvPr id="5" name="Picture 4" descr="ren pic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686162"/>
            <a:ext cx="5947089" cy="41718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New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Moveable printing press invented by Johannes Gutenberg in 1440</a:t>
            </a:r>
            <a:endParaRPr lang="en-US" dirty="0"/>
          </a:p>
        </p:txBody>
      </p:sp>
      <p:pic>
        <p:nvPicPr>
          <p:cNvPr id="4" name="Picture 3" descr="gutenber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514600"/>
            <a:ext cx="5258921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Breaking with the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Feelings of patriotism and national identity led the people to resent the financial burdens imposed on them by the Vatican</a:t>
            </a:r>
          </a:p>
          <a:p>
            <a:r>
              <a:rPr lang="en-US" dirty="0" smtClean="0"/>
              <a:t>Martin Luther (Germany) nails 95 theses to church door</a:t>
            </a:r>
          </a:p>
          <a:p>
            <a:pPr lvl="1"/>
            <a:r>
              <a:rPr lang="en-US" dirty="0" smtClean="0"/>
              <a:t>New Christianity based on personal understanding of the Bible, not what the pope said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King vs. Pope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80010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King Henry VIII – six wives; Catherine of Aragon, Anne Boleyn, Jane Seymour, Anne of Cleves, Catherine Howard, and Catharine Parr</a:t>
            </a:r>
          </a:p>
          <a:p>
            <a:pPr lvl="1"/>
            <a:r>
              <a:rPr lang="en-US" dirty="0" smtClean="0"/>
              <a:t>Divorced, beheaded, died,</a:t>
            </a:r>
          </a:p>
          <a:p>
            <a:pPr lvl="1"/>
            <a:r>
              <a:rPr lang="en-US" dirty="0" smtClean="0"/>
              <a:t>Divorced, beheaded, survived</a:t>
            </a:r>
          </a:p>
          <a:p>
            <a:r>
              <a:rPr lang="en-US" dirty="0" smtClean="0"/>
              <a:t>Pope Clement VII would not grant him a divorce from his first wife</a:t>
            </a:r>
          </a:p>
          <a:p>
            <a:r>
              <a:rPr lang="en-US" dirty="0" smtClean="0"/>
              <a:t>Henry declared himself the head of the English Church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King Henry VIII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50292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Created the Royal Navy</a:t>
            </a:r>
          </a:p>
          <a:p>
            <a:r>
              <a:rPr lang="en-US" dirty="0" smtClean="0"/>
              <a:t>Wrote poetry</a:t>
            </a:r>
          </a:p>
          <a:p>
            <a:r>
              <a:rPr lang="en-US" dirty="0" smtClean="0"/>
              <a:t>Played many musical instruments</a:t>
            </a:r>
          </a:p>
          <a:p>
            <a:r>
              <a:rPr lang="en-US" dirty="0" smtClean="0"/>
              <a:t>Champion athlete and hunter</a:t>
            </a:r>
          </a:p>
          <a:p>
            <a:r>
              <a:rPr lang="en-US" dirty="0" smtClean="0"/>
              <a:t>Supported new humanistic learning</a:t>
            </a:r>
          </a:p>
          <a:p>
            <a:r>
              <a:rPr lang="en-US" dirty="0" smtClean="0"/>
              <a:t>Three children: Mary, Edward, and Elizabeth</a:t>
            </a:r>
            <a:endParaRPr lang="en-US" dirty="0"/>
          </a:p>
        </p:txBody>
      </p:sp>
      <p:pic>
        <p:nvPicPr>
          <p:cNvPr id="4" name="Picture 3" descr="hen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3951" y="2057400"/>
            <a:ext cx="3140049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Edward 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3745992" cy="4800600"/>
          </a:xfrm>
        </p:spPr>
        <p:txBody>
          <a:bodyPr/>
          <a:lstStyle/>
          <a:p>
            <a:r>
              <a:rPr lang="en-US" dirty="0" smtClean="0"/>
              <a:t>Crowned at age 9</a:t>
            </a:r>
          </a:p>
          <a:p>
            <a:r>
              <a:rPr lang="en-US" dirty="0" smtClean="0"/>
              <a:t>Ruled from 1547-1553</a:t>
            </a:r>
          </a:p>
          <a:p>
            <a:r>
              <a:rPr lang="en-US" dirty="0" smtClean="0"/>
              <a:t>Died of tuberculosis </a:t>
            </a:r>
            <a:endParaRPr lang="en-US" dirty="0"/>
          </a:p>
        </p:txBody>
      </p:sp>
      <p:pic>
        <p:nvPicPr>
          <p:cNvPr id="4" name="Picture 3" descr="edwar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07021" y="1752599"/>
            <a:ext cx="3836980" cy="510540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Bloody 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53340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Reigned from 1553-1558</a:t>
            </a:r>
          </a:p>
          <a:p>
            <a:r>
              <a:rPr lang="en-US" dirty="0" smtClean="0"/>
              <a:t>Restored the pope’s power in England</a:t>
            </a:r>
          </a:p>
          <a:p>
            <a:r>
              <a:rPr lang="en-US" dirty="0" smtClean="0"/>
              <a:t>Ruthlessly hunted down Protestants</a:t>
            </a:r>
          </a:p>
          <a:p>
            <a:r>
              <a:rPr lang="en-US" dirty="0" smtClean="0"/>
              <a:t>Burned about 300 people at the stake</a:t>
            </a:r>
          </a:p>
          <a:p>
            <a:r>
              <a:rPr lang="en-US" dirty="0" smtClean="0"/>
              <a:t>Married King Philip II of Spain</a:t>
            </a:r>
          </a:p>
          <a:p>
            <a:r>
              <a:rPr lang="en-US" dirty="0" smtClean="0"/>
              <a:t>Died of a fever</a:t>
            </a:r>
          </a:p>
        </p:txBody>
      </p:sp>
      <p:pic>
        <p:nvPicPr>
          <p:cNvPr id="4" name="Picture 3" descr="m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2057400"/>
            <a:ext cx="2667000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Elizabeth I: The Virgin Queen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4953000" cy="5410200"/>
          </a:xfrm>
        </p:spPr>
        <p:txBody>
          <a:bodyPr/>
          <a:lstStyle/>
          <a:p>
            <a:r>
              <a:rPr lang="en-US" dirty="0" smtClean="0"/>
              <a:t>Reigned from 1558-1603</a:t>
            </a:r>
          </a:p>
          <a:p>
            <a:r>
              <a:rPr lang="en-US" dirty="0" smtClean="0"/>
              <a:t>One of the most brilliant and successful monarchs in history</a:t>
            </a:r>
          </a:p>
          <a:p>
            <a:r>
              <a:rPr lang="en-US" dirty="0" smtClean="0"/>
              <a:t>Reestablished the Church of England</a:t>
            </a:r>
          </a:p>
          <a:p>
            <a:r>
              <a:rPr lang="en-US" dirty="0" smtClean="0"/>
              <a:t>Beloved symbol of peace, security, and prosperity</a:t>
            </a:r>
            <a:endParaRPr lang="en-US" dirty="0"/>
          </a:p>
        </p:txBody>
      </p:sp>
      <p:pic>
        <p:nvPicPr>
          <p:cNvPr id="4" name="Picture 3" descr="elizabe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981200"/>
            <a:ext cx="3048000" cy="430590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14400"/>
          </a:xfrm>
        </p:spPr>
        <p:txBody>
          <a:bodyPr/>
          <a:lstStyle/>
          <a:p>
            <a:pPr algn="ctr"/>
            <a:r>
              <a:rPr lang="en-US" dirty="0" smtClean="0"/>
              <a:t>King James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838200"/>
            <a:ext cx="57912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King James VI of Scotland, second cousin of Elizabeth</a:t>
            </a:r>
          </a:p>
          <a:p>
            <a:r>
              <a:rPr lang="en-US" dirty="0" smtClean="0"/>
              <a:t>Reigned from 1603-1625</a:t>
            </a:r>
          </a:p>
          <a:p>
            <a:r>
              <a:rPr lang="en-US" dirty="0" smtClean="0"/>
              <a:t>Patronized Shakespeare</a:t>
            </a:r>
          </a:p>
          <a:p>
            <a:r>
              <a:rPr lang="en-US" dirty="0" smtClean="0"/>
              <a:t>Sponsored a new translation of the Bible: KJV in 1611</a:t>
            </a:r>
          </a:p>
          <a:p>
            <a:pPr lvl="1"/>
            <a:r>
              <a:rPr lang="en-US" dirty="0" smtClean="0"/>
              <a:t>Most printed book in the history of man</a:t>
            </a:r>
          </a:p>
          <a:p>
            <a:pPr lvl="1"/>
            <a:r>
              <a:rPr lang="en-US" dirty="0" smtClean="0"/>
              <a:t>More than a million copies sold every </a:t>
            </a:r>
            <a:r>
              <a:rPr lang="en-US" dirty="0" smtClean="0"/>
              <a:t>year</a:t>
            </a:r>
          </a:p>
          <a:p>
            <a:pPr lvl="1"/>
            <a:r>
              <a:rPr lang="en-US" dirty="0">
                <a:hlinkClick r:id="rId2"/>
              </a:rPr>
              <a:t>http://channel.nationalgeographic.com/jesus-rise-to-power/videos/how-the-bible-began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jam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762000"/>
            <a:ext cx="3124200" cy="52551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Renaissance = “Rebirth”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Marked by a renewal of curiosity and creativity, and a change in the way people thought about themselves, God, and the world</a:t>
            </a:r>
          </a:p>
          <a:p>
            <a:pPr lvl="1"/>
            <a:r>
              <a:rPr lang="en-US" dirty="0" smtClean="0"/>
              <a:t>No longer content with religious beliefs of the Middle Ages</a:t>
            </a:r>
          </a:p>
          <a:p>
            <a:pPr lvl="1"/>
            <a:r>
              <a:rPr lang="en-US" dirty="0" smtClean="0"/>
              <a:t>More interested in history, art, science, and especially the classic texts of ancient Greece and Rome</a:t>
            </a:r>
          </a:p>
          <a:p>
            <a:pPr lvl="1"/>
            <a:r>
              <a:rPr lang="en-US" dirty="0" smtClean="0"/>
              <a:t>The Church lost its position as the supreme moral and political power in Europe by the end of the 16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Fashion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143000"/>
            <a:ext cx="4514088" cy="5715000"/>
          </a:xfrm>
        </p:spPr>
        <p:txBody>
          <a:bodyPr/>
          <a:lstStyle/>
          <a:p>
            <a:r>
              <a:rPr lang="en-US" dirty="0" smtClean="0"/>
              <a:t>Rich fabrics: velvet, fur, taffeta</a:t>
            </a:r>
          </a:p>
          <a:p>
            <a:r>
              <a:rPr lang="en-US" dirty="0" smtClean="0"/>
              <a:t>Silk stockings, platform shoes</a:t>
            </a:r>
          </a:p>
          <a:p>
            <a:r>
              <a:rPr lang="en-US" dirty="0" smtClean="0"/>
              <a:t>Makeup, perfumed gloves, curled hair</a:t>
            </a:r>
          </a:p>
          <a:p>
            <a:r>
              <a:rPr lang="en-US" dirty="0" smtClean="0"/>
              <a:t>Earrings, pearls, bracelets</a:t>
            </a:r>
          </a:p>
          <a:p>
            <a:r>
              <a:rPr lang="en-US" dirty="0" smtClean="0"/>
              <a:t>Designs sewn all over their clothes</a:t>
            </a:r>
            <a:endParaRPr lang="en-US" dirty="0"/>
          </a:p>
        </p:txBody>
      </p:sp>
      <p:pic>
        <p:nvPicPr>
          <p:cNvPr id="4" name="Picture 3" descr="m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762000"/>
            <a:ext cx="3609975" cy="568722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Symbolism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Green = Love</a:t>
            </a:r>
          </a:p>
          <a:p>
            <a:r>
              <a:rPr lang="en-US" dirty="0" smtClean="0"/>
              <a:t>Pansy = Sadness</a:t>
            </a:r>
          </a:p>
          <a:p>
            <a:r>
              <a:rPr lang="en-US" dirty="0" smtClean="0"/>
              <a:t>Snake = Flattery</a:t>
            </a:r>
          </a:p>
          <a:p>
            <a:r>
              <a:rPr lang="en-US" dirty="0" smtClean="0"/>
              <a:t>White and Black together = Chastity</a:t>
            </a:r>
          </a:p>
          <a:p>
            <a:r>
              <a:rPr lang="en-US" dirty="0" smtClean="0"/>
              <a:t>Whole treatises were devoted to color and to defining “emblems” such as rainbows, clouds, worms, and flies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Quick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historians of dress read the clothes we wear today?</a:t>
            </a:r>
          </a:p>
          <a:p>
            <a:r>
              <a:rPr lang="en-US" dirty="0" smtClean="0"/>
              <a:t>What messages do our clothes send out to the world?</a:t>
            </a:r>
          </a:p>
          <a:p>
            <a:r>
              <a:rPr lang="en-US" dirty="0" smtClean="0"/>
              <a:t>What will they tell the future?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Flourish of Genius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Began in Italy</a:t>
            </a:r>
          </a:p>
          <a:p>
            <a:r>
              <a:rPr lang="en-US" dirty="0" smtClean="0"/>
              <a:t>Leonardo </a:t>
            </a:r>
            <a:r>
              <a:rPr lang="en-US" dirty="0" err="1" smtClean="0"/>
              <a:t>da</a:t>
            </a:r>
            <a:r>
              <a:rPr lang="en-US" dirty="0" smtClean="0"/>
              <a:t> Vinci</a:t>
            </a:r>
          </a:p>
          <a:p>
            <a:r>
              <a:rPr lang="en-US" dirty="0" smtClean="0"/>
              <a:t>Michelangelo</a:t>
            </a:r>
          </a:p>
          <a:p>
            <a:r>
              <a:rPr lang="en-US" dirty="0" smtClean="0"/>
              <a:t>Christopher Columbus</a:t>
            </a:r>
          </a:p>
          <a:p>
            <a:r>
              <a:rPr lang="en-US" dirty="0" smtClean="0"/>
              <a:t>Galileo</a:t>
            </a:r>
            <a:endParaRPr lang="en-US" dirty="0"/>
          </a:p>
        </p:txBody>
      </p:sp>
      <p:pic>
        <p:nvPicPr>
          <p:cNvPr id="4" name="Picture 3" descr="mona lis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1" y="1885951"/>
            <a:ext cx="3200400" cy="497204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Michelangelo</a:t>
            </a:r>
            <a:endParaRPr lang="en-US" dirty="0"/>
          </a:p>
        </p:txBody>
      </p:sp>
      <p:pic>
        <p:nvPicPr>
          <p:cNvPr id="5" name="Picture 4" descr="sisti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219200"/>
            <a:ext cx="8396908" cy="56388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Humanism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Intellectual movement</a:t>
            </a:r>
          </a:p>
          <a:p>
            <a:r>
              <a:rPr lang="en-US" dirty="0" smtClean="0"/>
              <a:t>Sought to answer questions such as “What is a human being?” “What is a good life?” “How do I lead a good life?”</a:t>
            </a:r>
          </a:p>
          <a:p>
            <a:r>
              <a:rPr lang="en-US" dirty="0" smtClean="0"/>
              <a:t>Believed the answers could be found in both the Bible and in classic Greek and Latin texts</a:t>
            </a:r>
          </a:p>
          <a:p>
            <a:r>
              <a:rPr lang="en-US" dirty="0" smtClean="0"/>
              <a:t>BIG IDEA: the aim of life is to attain virtue, not success, money or fame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Thomas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the idea of a “Utopia”</a:t>
            </a:r>
            <a:endParaRPr lang="en-US" dirty="0"/>
          </a:p>
        </p:txBody>
      </p:sp>
      <p:pic>
        <p:nvPicPr>
          <p:cNvPr id="4" name="Picture 3" descr="thomas mo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2743200"/>
            <a:ext cx="2646218" cy="3657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160</TotalTime>
  <Words>559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Gill Sans MT</vt:lpstr>
      <vt:lpstr>Verdana</vt:lpstr>
      <vt:lpstr>Wingdings 2</vt:lpstr>
      <vt:lpstr>Solstice</vt:lpstr>
      <vt:lpstr>The Renaissance</vt:lpstr>
      <vt:lpstr>The Renaissance = “Rebirth”</vt:lpstr>
      <vt:lpstr>Fashion</vt:lpstr>
      <vt:lpstr>Symbolism</vt:lpstr>
      <vt:lpstr>Quick Write</vt:lpstr>
      <vt:lpstr>A Flourish of Genius</vt:lpstr>
      <vt:lpstr>Michelangelo</vt:lpstr>
      <vt:lpstr>Humanism</vt:lpstr>
      <vt:lpstr>Thomas More</vt:lpstr>
      <vt:lpstr>New Technology</vt:lpstr>
      <vt:lpstr>Breaking with the Church</vt:lpstr>
      <vt:lpstr>King vs. Pope</vt:lpstr>
      <vt:lpstr>King Henry VIII</vt:lpstr>
      <vt:lpstr>Edward VI</vt:lpstr>
      <vt:lpstr>Bloody Mary</vt:lpstr>
      <vt:lpstr>Elizabeth I: The Virgin Queen</vt:lpstr>
      <vt:lpstr>King James I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Renaissance</dc:title>
  <dc:creator>Jessica Leigh Bailey</dc:creator>
  <cp:lastModifiedBy>Jessica L. Bailey</cp:lastModifiedBy>
  <cp:revision>12</cp:revision>
  <dcterms:created xsi:type="dcterms:W3CDTF">2012-09-20T23:53:02Z</dcterms:created>
  <dcterms:modified xsi:type="dcterms:W3CDTF">2016-08-04T20:40:11Z</dcterms:modified>
</cp:coreProperties>
</file>